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65" r:id="rId16"/>
  </p:sldIdLst>
  <p:sldSz cx="9144000" cy="5143500" type="screen16x9"/>
  <p:notesSz cx="6858000" cy="9144000"/>
  <p:embeddedFontLs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52126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0945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4716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2868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388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2388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8281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0739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7282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9243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9728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Stock Price Trend Forecasting</a:t>
            </a:r>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Using Supervised learning and Sentiment analysis.</a:t>
            </a:r>
            <a:endParaRPr sz="2400"/>
          </a:p>
          <a:p>
            <a:pPr marL="0" lvl="0" indent="0">
              <a:spcBef>
                <a:spcPts val="0"/>
              </a:spcBef>
              <a:spcAft>
                <a:spcPts val="0"/>
              </a:spcAft>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Website </a:t>
            </a:r>
            <a:endParaRPr lang="en-US" dirty="0"/>
          </a:p>
        </p:txBody>
      </p:sp>
      <p:sp>
        <p:nvSpPr>
          <p:cNvPr id="3" name="Text Placeholder 2"/>
          <p:cNvSpPr>
            <a:spLocks noGrp="1"/>
          </p:cNvSpPr>
          <p:nvPr>
            <p:ph type="body" idx="1"/>
          </p:nvPr>
        </p:nvSpPr>
        <p:spPr/>
        <p:txBody>
          <a:bodyPr/>
          <a:lstStyle/>
          <a:p>
            <a:r>
              <a:rPr lang="en-US" dirty="0" smtClean="0"/>
              <a:t>We have made a website which shows the data of various companies.</a:t>
            </a:r>
          </a:p>
          <a:p>
            <a:r>
              <a:rPr lang="en-US" dirty="0" smtClean="0"/>
              <a:t>It shows the price of stocks for different dates and also compares accuracy for different companies.</a:t>
            </a:r>
          </a:p>
          <a:p>
            <a:r>
              <a:rPr lang="en-US" dirty="0" smtClean="0"/>
              <a:t>Tweet sentiment analysis is also done which shows how much positive , negative and neutral news comes for a particular company and changes are shown in the price accordingly.</a:t>
            </a:r>
          </a:p>
          <a:p>
            <a:pPr marL="114300" indent="0">
              <a:buNone/>
            </a:pPr>
            <a:endParaRPr lang="en-US" dirty="0"/>
          </a:p>
        </p:txBody>
      </p:sp>
    </p:spTree>
    <p:extLst>
      <p:ext uri="{BB962C8B-B14F-4D97-AF65-F5344CB8AC3E}">
        <p14:creationId xmlns:p14="http://schemas.microsoft.com/office/powerpoint/2010/main" val="228087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2"/>
            <a:ext cx="9144000" cy="5136356"/>
          </a:xfrm>
          <a:prstGeom prst="rect">
            <a:avLst/>
          </a:prstGeom>
        </p:spPr>
      </p:pic>
    </p:spTree>
    <p:extLst>
      <p:ext uri="{BB962C8B-B14F-4D97-AF65-F5344CB8AC3E}">
        <p14:creationId xmlns:p14="http://schemas.microsoft.com/office/powerpoint/2010/main" val="380044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2"/>
            <a:ext cx="9144000" cy="5136356"/>
          </a:xfrm>
          <a:prstGeom prst="rect">
            <a:avLst/>
          </a:prstGeom>
        </p:spPr>
      </p:pic>
    </p:spTree>
    <p:extLst>
      <p:ext uri="{BB962C8B-B14F-4D97-AF65-F5344CB8AC3E}">
        <p14:creationId xmlns:p14="http://schemas.microsoft.com/office/powerpoint/2010/main" val="89738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2"/>
            <a:ext cx="9144000" cy="5136356"/>
          </a:xfrm>
          <a:prstGeom prst="rect">
            <a:avLst/>
          </a:prstGeom>
        </p:spPr>
      </p:pic>
    </p:spTree>
    <p:extLst>
      <p:ext uri="{BB962C8B-B14F-4D97-AF65-F5344CB8AC3E}">
        <p14:creationId xmlns:p14="http://schemas.microsoft.com/office/powerpoint/2010/main" val="211201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2"/>
            <a:ext cx="9144000" cy="5136356"/>
          </a:xfrm>
          <a:prstGeom prst="rect">
            <a:avLst/>
          </a:prstGeom>
        </p:spPr>
      </p:pic>
    </p:spTree>
    <p:extLst>
      <p:ext uri="{BB962C8B-B14F-4D97-AF65-F5344CB8AC3E}">
        <p14:creationId xmlns:p14="http://schemas.microsoft.com/office/powerpoint/2010/main" val="6066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   That’s All folks..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250400" y="370225"/>
            <a:ext cx="7038900" cy="914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Problem Statement</a:t>
            </a:r>
            <a:endParaRPr/>
          </a:p>
        </p:txBody>
      </p:sp>
      <p:sp>
        <p:nvSpPr>
          <p:cNvPr id="74" name="Shape 7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The aim of the project is to examine a number of forecasting techniques to predict future stock returns made on past returns and news indicators. We do this by applying supervised learning methods for stock price forecasting by interpreting the seemingly chaotic market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Motivation</a:t>
            </a:r>
            <a:endParaRPr/>
          </a:p>
        </p:txBody>
      </p:sp>
      <p:sp>
        <p:nvSpPr>
          <p:cNvPr id="80" name="Shape 80"/>
          <p:cNvSpPr txBox="1">
            <a:spLocks noGrp="1"/>
          </p:cNvSpPr>
          <p:nvPr>
            <p:ph type="body" idx="1"/>
          </p:nvPr>
        </p:nvSpPr>
        <p:spPr>
          <a:xfrm>
            <a:off x="471900" y="1919075"/>
            <a:ext cx="8343900" cy="271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fluctuation of stock market is violent and there are many complicated</a:t>
            </a:r>
            <a:endParaRPr/>
          </a:p>
          <a:p>
            <a:pPr marL="0" lvl="0" indent="0">
              <a:spcBef>
                <a:spcPts val="1600"/>
              </a:spcBef>
              <a:spcAft>
                <a:spcPts val="0"/>
              </a:spcAft>
              <a:buNone/>
            </a:pPr>
            <a:r>
              <a:rPr lang="en"/>
              <a:t>financial indicators. However, the advancement in technology, provides an</a:t>
            </a:r>
            <a:endParaRPr/>
          </a:p>
          <a:p>
            <a:pPr marL="0" lvl="0" indent="0">
              <a:spcBef>
                <a:spcPts val="1600"/>
              </a:spcBef>
              <a:spcAft>
                <a:spcPts val="0"/>
              </a:spcAft>
              <a:buNone/>
            </a:pPr>
            <a:r>
              <a:rPr lang="en"/>
              <a:t>opportunity to gain steady fortune from stock market and also can help experts</a:t>
            </a:r>
            <a:endParaRPr/>
          </a:p>
          <a:p>
            <a:pPr marL="0" lvl="0" indent="0">
              <a:spcBef>
                <a:spcPts val="1600"/>
              </a:spcBef>
              <a:spcAft>
                <a:spcPts val="0"/>
              </a:spcAft>
              <a:buNone/>
            </a:pPr>
            <a:r>
              <a:rPr lang="en"/>
              <a:t>to find out the most informative indicators to make better prediction. The</a:t>
            </a:r>
            <a:endParaRPr/>
          </a:p>
          <a:p>
            <a:pPr marL="0" lvl="0" indent="0">
              <a:spcBef>
                <a:spcPts val="1600"/>
              </a:spcBef>
              <a:spcAft>
                <a:spcPts val="0"/>
              </a:spcAft>
              <a:buNone/>
            </a:pPr>
            <a:r>
              <a:rPr lang="en"/>
              <a:t>prediction of the market value is of paramount importance to help in maximizing</a:t>
            </a:r>
            <a:endParaRPr/>
          </a:p>
          <a:p>
            <a:pPr marL="0" lvl="0" indent="0">
              <a:spcBef>
                <a:spcPts val="1600"/>
              </a:spcBef>
              <a:spcAft>
                <a:spcPts val="0"/>
              </a:spcAft>
              <a:buNone/>
            </a:pPr>
            <a:r>
              <a:rPr lang="en"/>
              <a:t>the profit of stock option purchase while keeping the risk low.</a:t>
            </a:r>
            <a:endParaRPr/>
          </a:p>
          <a:p>
            <a:pPr marL="0" lvl="0" indent="0">
              <a:spcBef>
                <a:spcPts val="1600"/>
              </a:spcBef>
              <a:spcAft>
                <a:spcPts val="0"/>
              </a:spcAft>
              <a:buNone/>
            </a:pPr>
            <a:endParaRPr/>
          </a:p>
          <a:p>
            <a:pPr marL="0" lvl="0" indent="0">
              <a:spcBef>
                <a:spcPts val="1600"/>
              </a:spcBef>
              <a:spcAft>
                <a:spcPts val="0"/>
              </a:spcAft>
              <a:buNone/>
            </a:pPr>
            <a:endParaRPr/>
          </a:p>
          <a:p>
            <a:pPr marL="0" lvl="0" indent="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Models to be used </a:t>
            </a:r>
            <a:endParaRPr/>
          </a:p>
        </p:txBody>
      </p:sp>
      <p:sp>
        <p:nvSpPr>
          <p:cNvPr id="86" name="Shape 8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LINEAR REGRESSION</a:t>
            </a:r>
            <a:endParaRPr b="1" dirty="0"/>
          </a:p>
          <a:p>
            <a:pPr marL="0" lvl="0" indent="0">
              <a:spcBef>
                <a:spcPts val="1600"/>
              </a:spcBef>
              <a:spcAft>
                <a:spcPts val="0"/>
              </a:spcAft>
              <a:buNone/>
            </a:pPr>
            <a:r>
              <a:rPr lang="en" b="1" dirty="0"/>
              <a:t>SVM SVR</a:t>
            </a:r>
            <a:endParaRPr b="1" dirty="0"/>
          </a:p>
          <a:p>
            <a:pPr marL="0" lvl="0" indent="0">
              <a:spcBef>
                <a:spcPts val="1600"/>
              </a:spcBef>
              <a:spcAft>
                <a:spcPts val="0"/>
              </a:spcAft>
              <a:buNone/>
            </a:pPr>
            <a:endParaRPr b="1" dirty="0"/>
          </a:p>
          <a:p>
            <a:pPr marL="0" lvl="0" indent="0">
              <a:spcBef>
                <a:spcPts val="1600"/>
              </a:spcBef>
              <a:spcAft>
                <a:spcPts val="0"/>
              </a:spcAft>
              <a:buNone/>
            </a:pPr>
            <a:endParaRPr b="1" dirty="0"/>
          </a:p>
          <a:p>
            <a:pPr marL="0" lvl="0" indent="0">
              <a:spcBef>
                <a:spcPts val="1600"/>
              </a:spcBef>
              <a:spcAft>
                <a:spcPts val="0"/>
              </a:spcAft>
              <a:buNone/>
            </a:pPr>
            <a:endParaRPr b="1" dirty="0"/>
          </a:p>
          <a:p>
            <a:pPr marL="0" lvl="0" indent="0">
              <a:spcBef>
                <a:spcPts val="1600"/>
              </a:spcBef>
              <a:spcAft>
                <a:spcPts val="1600"/>
              </a:spcAft>
              <a:buNone/>
            </a:pPr>
            <a:endParaRPr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92" name="Shape 9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98" name="Shape 98"/>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79%</a:t>
            </a:r>
            <a:endParaRPr/>
          </a:p>
        </p:txBody>
      </p:sp>
      <p:sp>
        <p:nvSpPr>
          <p:cNvPr id="104" name="Shape 104"/>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l">
              <a:spcBef>
                <a:spcPts val="0"/>
              </a:spcBef>
              <a:spcAft>
                <a:spcPts val="1600"/>
              </a:spcAft>
              <a:buNone/>
            </a:pPr>
            <a:r>
              <a:rPr lang="en"/>
              <a:t>This is the Maximum accuracy of SVR which is the most of all the models. It gets more accurate if it is used to predict a long term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Twitter sentiment score as a new feature</a:t>
            </a:r>
            <a:endParaRPr/>
          </a:p>
        </p:txBody>
      </p:sp>
      <p:sp>
        <p:nvSpPr>
          <p:cNvPr id="110" name="Shape 110"/>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 Non quantifiable information</a:t>
            </a:r>
            <a:endParaRPr/>
          </a:p>
          <a:p>
            <a:pPr marL="0" lvl="0" indent="0">
              <a:spcBef>
                <a:spcPts val="0"/>
              </a:spcBef>
              <a:spcAft>
                <a:spcPts val="0"/>
              </a:spcAft>
              <a:buNone/>
            </a:pPr>
            <a:endParaRPr/>
          </a:p>
        </p:txBody>
      </p:sp>
      <p:pic>
        <p:nvPicPr>
          <p:cNvPr id="111" name="Shape 111" descr="Black and white image of ladder handles coming out of the water onto a floating dock"/>
          <p:cNvPicPr preferRelativeResize="0"/>
          <p:nvPr/>
        </p:nvPicPr>
        <p:blipFill rotWithShape="1">
          <a:blip r:embed="rId3">
            <a:alphaModFix/>
          </a:blip>
          <a:srcRect l="27777" t="2669" r="9107" b="2669"/>
          <a:stretch/>
        </p:blipFill>
        <p:spPr>
          <a:xfrm>
            <a:off x="5355300" y="1069050"/>
            <a:ext cx="3005395" cy="3005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Twitter Sentiment Analysis</a:t>
            </a:r>
            <a:endParaRPr/>
          </a:p>
        </p:txBody>
      </p:sp>
      <p:sp>
        <p:nvSpPr>
          <p:cNvPr id="117" name="Shape 1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0"/>
              </a:spcAft>
              <a:buNone/>
            </a:pPr>
            <a:r>
              <a:rPr lang="en"/>
              <a:t>Social Media plays an important role in predicting the stock market return values So, one more feature of sentiment analysis is very important.</a:t>
            </a:r>
            <a:endParaRPr/>
          </a:p>
          <a:p>
            <a:pPr marL="0" lvl="0" indent="0">
              <a:spcBef>
                <a:spcPts val="1600"/>
              </a:spcBef>
              <a:spcAft>
                <a:spcPts val="0"/>
              </a:spcAft>
              <a:buNone/>
            </a:pPr>
            <a:r>
              <a:rPr lang="en"/>
              <a:t>Twitter’s Daily Sentiment Score for each company based upon the user’s tweets about that particular company and also the tweets on that company’s page.</a:t>
            </a:r>
            <a:endParaRPr/>
          </a:p>
          <a:p>
            <a:pPr marL="0" lvl="0" indent="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307</Words>
  <Application>Microsoft Office PowerPoint</Application>
  <PresentationFormat>On-screen Show (16:9)</PresentationFormat>
  <Paragraphs>30</Paragraphs>
  <Slides>15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Roboto</vt:lpstr>
      <vt:lpstr>Arial</vt:lpstr>
      <vt:lpstr>Material</vt:lpstr>
      <vt:lpstr>Stock Price Trend Forecasting</vt:lpstr>
      <vt:lpstr>Problem Statement</vt:lpstr>
      <vt:lpstr>Motivation</vt:lpstr>
      <vt:lpstr>Models to be used </vt:lpstr>
      <vt:lpstr>PowerPoint Presentation</vt:lpstr>
      <vt:lpstr>PowerPoint Presentation</vt:lpstr>
      <vt:lpstr>79%</vt:lpstr>
      <vt:lpstr>Twitter sentiment score as a new feature</vt:lpstr>
      <vt:lpstr>Twitter Sentiment Analysis</vt:lpstr>
      <vt:lpstr>The Website </vt:lpstr>
      <vt:lpstr>PowerPoint Presentation</vt:lpstr>
      <vt:lpstr>PowerPoint Presentation</vt:lpstr>
      <vt:lpstr>PowerPoint Presentation</vt:lpstr>
      <vt:lpstr>PowerPoint Presentation</vt:lpstr>
      <vt:lpstr>   That’s All folks..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Trend Forecasting</dc:title>
  <cp:lastModifiedBy>Prasoon Jha</cp:lastModifiedBy>
  <cp:revision>4</cp:revision>
  <dcterms:modified xsi:type="dcterms:W3CDTF">2018-05-25T04:00:32Z</dcterms:modified>
</cp:coreProperties>
</file>